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11" autoAdjust="0"/>
  </p:normalViewPr>
  <p:slideViewPr>
    <p:cSldViewPr snapToGrid="0">
      <p:cViewPr varScale="1">
        <p:scale>
          <a:sx n="58" d="100"/>
          <a:sy n="58" d="100"/>
        </p:scale>
        <p:origin x="9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EE9FD-A557-44BC-B9F8-29488397257A}" type="datetimeFigureOut">
              <a:rPr lang="en-US" smtClean="0"/>
              <a:t>3/24/2024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DA292-2079-4581-A7A2-98BFDC3C8D6C}" type="slidenum">
              <a:rPr lang="en-US" smtClean="0"/>
              <a:t>‹#›</a:t>
            </a:fld>
            <a:endParaRPr lang="en-US"/>
          </a:p>
        </p:txBody>
      </p:sp>
    </p:spTree>
    <p:extLst>
      <p:ext uri="{BB962C8B-B14F-4D97-AF65-F5344CB8AC3E}">
        <p14:creationId xmlns:p14="http://schemas.microsoft.com/office/powerpoint/2010/main" val="901757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Sabrina Naves and I have completed an exercise prescription plan for my sister Samantha as part of the Unit 8 assignment EF310 at Purdue Global University. Throughout this presentation I will discuss Samantha’s fitness results and SMART goals from Unit 6, provide a summary of the physical guidelines for her age, discuss the FITT-VP principles, provide an exercise prescription, discuss the progression principle, as well as concluding thoughts. </a:t>
            </a:r>
          </a:p>
        </p:txBody>
      </p:sp>
      <p:sp>
        <p:nvSpPr>
          <p:cNvPr id="4" name="Slide Number Placeholder 3"/>
          <p:cNvSpPr>
            <a:spLocks noGrp="1"/>
          </p:cNvSpPr>
          <p:nvPr>
            <p:ph type="sldNum" sz="quarter" idx="5"/>
          </p:nvPr>
        </p:nvSpPr>
        <p:spPr/>
        <p:txBody>
          <a:bodyPr/>
          <a:lstStyle/>
          <a:p>
            <a:fld id="{881DA292-2079-4581-A7A2-98BFDC3C8D6C}" type="slidenum">
              <a:rPr lang="en-US" smtClean="0"/>
              <a:t>1</a:t>
            </a:fld>
            <a:endParaRPr lang="en-US"/>
          </a:p>
        </p:txBody>
      </p:sp>
    </p:spTree>
    <p:extLst>
      <p:ext uri="{BB962C8B-B14F-4D97-AF65-F5344CB8AC3E}">
        <p14:creationId xmlns:p14="http://schemas.microsoft.com/office/powerpoint/2010/main" val="109810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My little sister, Samantha, is a 35-year-old female. She loves to use her peloton for cardio as much as she can weekly, typically about 4 days. Her sessions range from 10–45-minutes sessions. Based on the Exercise Readiness Questionnaire, Samantha is safe to perform physical activity as she did not answer yes to an of the questions. She can increase her physical activity safely without seeking a doctor’s approval. This information is taken from the Unit 6 assignment.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Samantha is doing an excellent job at incorporating physical activity into her lifestyle. She has a demanding full-time job that requires weekly traveling. Her peloton was a great purchase because it allows her the convenience of cardio fitness from home, and she can pick from a wide-range of workouts depending on how much time she has. She is also a busy mother. My two SMART goals for Samantha are: 1. To add 30 minutes of full body strength activity once weekly 2. To add 15 minutes of core strength activity once a week. Both goals will be evaluated after 3 months. To measure progress, we will use the push up and curl up test. After the first three months, we would like to see an increase in results, showing that strength has improved.  Currently Samantha is only participating in cardio activity. I believe that these SMART goals are a great realistic way of incorporating strength training into her workouts.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81DA292-2079-4581-A7A2-98BFDC3C8D6C}" type="slidenum">
              <a:rPr lang="en-US" smtClean="0"/>
              <a:t>2</a:t>
            </a:fld>
            <a:endParaRPr lang="en-US"/>
          </a:p>
        </p:txBody>
      </p:sp>
    </p:spTree>
    <p:extLst>
      <p:ext uri="{BB962C8B-B14F-4D97-AF65-F5344CB8AC3E}">
        <p14:creationId xmlns:p14="http://schemas.microsoft.com/office/powerpoint/2010/main" val="12906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Physical Activity Guidelines for Adults, Samantha needs at least 150 minutes a week of moderate intensity or at least 75 minutes of vigorous intensity aerobic physical activity (Physical Activity Guidelines for Americans, pg. 8). The guidelines also recommend at least two days per week of full body muscle strengthening exercises (Physical Activity Guidelines for Americans, pg. 8). Samantha is meeting the requirements for aerobic activity but not the recommended muscle strengthening activities. </a:t>
            </a:r>
          </a:p>
        </p:txBody>
      </p:sp>
      <p:sp>
        <p:nvSpPr>
          <p:cNvPr id="4" name="Slide Number Placeholder 3"/>
          <p:cNvSpPr>
            <a:spLocks noGrp="1"/>
          </p:cNvSpPr>
          <p:nvPr>
            <p:ph type="sldNum" sz="quarter" idx="5"/>
          </p:nvPr>
        </p:nvSpPr>
        <p:spPr/>
        <p:txBody>
          <a:bodyPr/>
          <a:lstStyle/>
          <a:p>
            <a:fld id="{881DA292-2079-4581-A7A2-98BFDC3C8D6C}" type="slidenum">
              <a:rPr lang="en-US" smtClean="0"/>
              <a:t>3</a:t>
            </a:fld>
            <a:endParaRPr lang="en-US"/>
          </a:p>
        </p:txBody>
      </p:sp>
    </p:spTree>
    <p:extLst>
      <p:ext uri="{BB962C8B-B14F-4D97-AF65-F5344CB8AC3E}">
        <p14:creationId xmlns:p14="http://schemas.microsoft.com/office/powerpoint/2010/main" val="50173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Samantha loves her peloton and it’s a very convenient tool she can use to get in her aerobic and cardio exercise. She currently uses her Peloton bike weekly and enjoys the workouts. I wanted to make sure I incorporated at least three days of peloton rides as it’s an activity that brings her joy and is healthy. The peloton rides she takes part in are vigorous intensity cardio. She builds a sweat, and increases her heart rate. Samantha is participating in 25 minute peloton rides and 15-30 minute strength training sessions for a total time of 75 minutes vigorous aerobic activity and 45 minutes strength training activity. Samantha only has free weights at home. She will be incorporating several at home strength training exercises such as bicep curls with free weights, planks and plank variations, squat variations, wall sits, and lunges. </a:t>
            </a:r>
          </a:p>
        </p:txBody>
      </p:sp>
      <p:sp>
        <p:nvSpPr>
          <p:cNvPr id="4" name="Slide Number Placeholder 3"/>
          <p:cNvSpPr>
            <a:spLocks noGrp="1"/>
          </p:cNvSpPr>
          <p:nvPr>
            <p:ph type="sldNum" sz="quarter" idx="5"/>
          </p:nvPr>
        </p:nvSpPr>
        <p:spPr/>
        <p:txBody>
          <a:bodyPr/>
          <a:lstStyle/>
          <a:p>
            <a:fld id="{881DA292-2079-4581-A7A2-98BFDC3C8D6C}" type="slidenum">
              <a:rPr lang="en-US" smtClean="0"/>
              <a:t>4</a:t>
            </a:fld>
            <a:endParaRPr lang="en-US"/>
          </a:p>
        </p:txBody>
      </p:sp>
    </p:spTree>
    <p:extLst>
      <p:ext uri="{BB962C8B-B14F-4D97-AF65-F5344CB8AC3E}">
        <p14:creationId xmlns:p14="http://schemas.microsoft.com/office/powerpoint/2010/main" val="417702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exercise prescription for Samantha. Samantha has the weekend off. Her daughter is very active with tennis on the weekends, and with her busy work and life schedule I wanted Samantha to have the weekend off for mental health and family time. Mondays Samantha works from home, so she has a 25-minute peloton ride. On Tuesday, Samantha will participate in 30 minutes of strength training activities in the morning before she leaves for work from 7:30am-8:00am. On Wednesday, Samantha has a total of 40 minutes with cardio and strength training. This will be an after work activity from 6:00pm-6:45pm before dinner. Thursday is an off day, Samantha has no activity and I recommend her taking time for her family, meditation, and a short online yoga class if she has time. I want her to take Thursday to do something for her, whether it be a walk, or maybe just spending time with her family. This is a free day with no set in stone commitments. On Friday, Samantha will enjoy her last peloton ride of the week. </a:t>
            </a:r>
          </a:p>
        </p:txBody>
      </p:sp>
      <p:sp>
        <p:nvSpPr>
          <p:cNvPr id="4" name="Slide Number Placeholder 3"/>
          <p:cNvSpPr>
            <a:spLocks noGrp="1"/>
          </p:cNvSpPr>
          <p:nvPr>
            <p:ph type="sldNum" sz="quarter" idx="5"/>
          </p:nvPr>
        </p:nvSpPr>
        <p:spPr/>
        <p:txBody>
          <a:bodyPr/>
          <a:lstStyle/>
          <a:p>
            <a:fld id="{881DA292-2079-4581-A7A2-98BFDC3C8D6C}" type="slidenum">
              <a:rPr lang="en-US" smtClean="0"/>
              <a:t>5</a:t>
            </a:fld>
            <a:endParaRPr lang="en-US"/>
          </a:p>
        </p:txBody>
      </p:sp>
    </p:spTree>
    <p:extLst>
      <p:ext uri="{BB962C8B-B14F-4D97-AF65-F5344CB8AC3E}">
        <p14:creationId xmlns:p14="http://schemas.microsoft.com/office/powerpoint/2010/main" val="198116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Sydney </a:t>
            </a:r>
            <a:r>
              <a:rPr lang="en-US" dirty="0" err="1"/>
              <a:t>Bueckert</a:t>
            </a:r>
            <a:r>
              <a:rPr lang="en-US" dirty="0"/>
              <a:t>, The Progression Principle is “</a:t>
            </a:r>
            <a:r>
              <a:rPr lang="en-US" b="0" i="0" dirty="0">
                <a:solidFill>
                  <a:srgbClr val="323232"/>
                </a:solidFill>
                <a:effectLst/>
                <a:latin typeface="Roboto Condensed" panose="02000000000000000000" pitchFamily="2" charset="0"/>
              </a:rPr>
              <a:t>The principle of progression says that as your body adapts to your fitness routine you have to challenge yourself to keep seeing progress. That challenge could be a variety of things, from increasing your time, intensity, weight, sets, reps, or more” (</a:t>
            </a:r>
            <a:r>
              <a:rPr lang="en-US" b="0" i="0" dirty="0" err="1">
                <a:solidFill>
                  <a:srgbClr val="323232"/>
                </a:solidFill>
                <a:effectLst/>
                <a:latin typeface="Roboto Condensed" panose="02000000000000000000" pitchFamily="2" charset="0"/>
              </a:rPr>
              <a:t>Bueckert</a:t>
            </a:r>
            <a:r>
              <a:rPr lang="en-US" b="0" i="0" dirty="0">
                <a:solidFill>
                  <a:srgbClr val="323232"/>
                </a:solidFill>
                <a:effectLst/>
                <a:latin typeface="Roboto Condensed" panose="02000000000000000000" pitchFamily="2" charset="0"/>
              </a:rPr>
              <a:t>, 2021, para. 4). After three months of the exercise prescription, I think it would be a good idea to switch up Samantha’s weekly routine. She will need new challenges, possibly heavier free weights, and need to do additional reps to see progress. After assessing her after three months, I will observe her workouts,  and perform the curl-up and push-up tests to learn more about her progression. My plan is to increase her weight training time, and add additional exercises to her weight training sessions. If we are able to get heavier free weights that would be a great option. If not, we will increase reps and the amount of rest time between reps. If we don’t change her routine and make it more challenging, she may become stagnant with no additional progress. </a:t>
            </a:r>
            <a:endParaRPr lang="en-US" dirty="0"/>
          </a:p>
        </p:txBody>
      </p:sp>
      <p:sp>
        <p:nvSpPr>
          <p:cNvPr id="4" name="Slide Number Placeholder 3"/>
          <p:cNvSpPr>
            <a:spLocks noGrp="1"/>
          </p:cNvSpPr>
          <p:nvPr>
            <p:ph type="sldNum" sz="quarter" idx="5"/>
          </p:nvPr>
        </p:nvSpPr>
        <p:spPr/>
        <p:txBody>
          <a:bodyPr/>
          <a:lstStyle/>
          <a:p>
            <a:fld id="{881DA292-2079-4581-A7A2-98BFDC3C8D6C}" type="slidenum">
              <a:rPr lang="en-US" smtClean="0"/>
              <a:t>6</a:t>
            </a:fld>
            <a:endParaRPr lang="en-US"/>
          </a:p>
        </p:txBody>
      </p:sp>
    </p:spTree>
    <p:extLst>
      <p:ext uri="{BB962C8B-B14F-4D97-AF65-F5344CB8AC3E}">
        <p14:creationId xmlns:p14="http://schemas.microsoft.com/office/powerpoint/2010/main" val="1530297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this exercise prescription to make Samantha feel empowered, less stressed, physically strong, and mentally strong. I really want her to feel that incorporating the additional strength training to her weekly schedule is a benefit so she will continue to participate. After three months consistently following this prescription, I would love to add a regular yoga class and possibly 20 additional minutes of strength training. I think after following this plan for three months, the workouts won't seem like a chore, and something she is programmed to do. Samantha already has a determined, self driven personality. I don’t foresee her not following the exercise prescription as is. </a:t>
            </a:r>
          </a:p>
        </p:txBody>
      </p:sp>
      <p:sp>
        <p:nvSpPr>
          <p:cNvPr id="4" name="Slide Number Placeholder 3"/>
          <p:cNvSpPr>
            <a:spLocks noGrp="1"/>
          </p:cNvSpPr>
          <p:nvPr>
            <p:ph type="sldNum" sz="quarter" idx="5"/>
          </p:nvPr>
        </p:nvSpPr>
        <p:spPr/>
        <p:txBody>
          <a:bodyPr/>
          <a:lstStyle/>
          <a:p>
            <a:fld id="{881DA292-2079-4581-A7A2-98BFDC3C8D6C}" type="slidenum">
              <a:rPr lang="en-US" smtClean="0"/>
              <a:t>7</a:t>
            </a:fld>
            <a:endParaRPr lang="en-US"/>
          </a:p>
        </p:txBody>
      </p:sp>
    </p:spTree>
    <p:extLst>
      <p:ext uri="{BB962C8B-B14F-4D97-AF65-F5344CB8AC3E}">
        <p14:creationId xmlns:p14="http://schemas.microsoft.com/office/powerpoint/2010/main" val="128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see my reference </a:t>
            </a:r>
            <a:r>
              <a:rPr lang="en-US"/>
              <a:t>page below.</a:t>
            </a:r>
            <a:endParaRPr lang="en-US" dirty="0"/>
          </a:p>
        </p:txBody>
      </p:sp>
      <p:sp>
        <p:nvSpPr>
          <p:cNvPr id="4" name="Slide Number Placeholder 3"/>
          <p:cNvSpPr>
            <a:spLocks noGrp="1"/>
          </p:cNvSpPr>
          <p:nvPr>
            <p:ph type="sldNum" sz="quarter" idx="5"/>
          </p:nvPr>
        </p:nvSpPr>
        <p:spPr/>
        <p:txBody>
          <a:bodyPr/>
          <a:lstStyle/>
          <a:p>
            <a:fld id="{881DA292-2079-4581-A7A2-98BFDC3C8D6C}" type="slidenum">
              <a:rPr lang="en-US" smtClean="0"/>
              <a:t>8</a:t>
            </a:fld>
            <a:endParaRPr lang="en-US"/>
          </a:p>
        </p:txBody>
      </p:sp>
    </p:spTree>
    <p:extLst>
      <p:ext uri="{BB962C8B-B14F-4D97-AF65-F5344CB8AC3E}">
        <p14:creationId xmlns:p14="http://schemas.microsoft.com/office/powerpoint/2010/main" val="245747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0695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8394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2531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9108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51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2097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4918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8858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32419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725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3/24/2024</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854644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3/24/2024</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05127117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7503A-004C-3D3C-8DEF-9C1387261A14}"/>
              </a:ext>
            </a:extLst>
          </p:cNvPr>
          <p:cNvSpPr>
            <a:spLocks noGrp="1"/>
          </p:cNvSpPr>
          <p:nvPr>
            <p:ph type="ctrTitle"/>
          </p:nvPr>
        </p:nvSpPr>
        <p:spPr>
          <a:xfrm>
            <a:off x="4983899" y="1210248"/>
            <a:ext cx="6119131" cy="4765301"/>
          </a:xfrm>
        </p:spPr>
        <p:txBody>
          <a:bodyPr>
            <a:normAutofit/>
          </a:bodyPr>
          <a:lstStyle/>
          <a:p>
            <a:pPr marL="0" marR="0">
              <a:lnSpc>
                <a:spcPct val="200000"/>
              </a:lnSpc>
              <a:spcBef>
                <a:spcPts val="0"/>
              </a:spcBef>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Unit 8 Assignment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Sabrina Naves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Purdue University Global</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EF 310</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Dr. </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Dorette</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Nysewander</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March 23, 2024</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4" name="Picture 3" descr="Wavy 3D art">
            <a:extLst>
              <a:ext uri="{FF2B5EF4-FFF2-40B4-BE49-F238E27FC236}">
                <a16:creationId xmlns:a16="http://schemas.microsoft.com/office/drawing/2014/main" id="{59773B5C-515D-F9C9-7B49-E6AEA5844A77}"/>
              </a:ext>
            </a:extLst>
          </p:cNvPr>
          <p:cNvPicPr>
            <a:picLocks noChangeAspect="1"/>
          </p:cNvPicPr>
          <p:nvPr/>
        </p:nvPicPr>
        <p:blipFill rotWithShape="1">
          <a:blip r:embed="rId5"/>
          <a:srcRect l="33891" r="22444" b="2"/>
          <a:stretch/>
        </p:blipFill>
        <p:spPr>
          <a:xfrm>
            <a:off x="-2447" y="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Video 5">
            <a:hlinkClick r:id="" action="ppaction://media"/>
            <a:extLst>
              <a:ext uri="{FF2B5EF4-FFF2-40B4-BE49-F238E27FC236}">
                <a16:creationId xmlns:a16="http://schemas.microsoft.com/office/drawing/2014/main" id="{873E3FB0-7580-40C9-7EED-B01E1F2E0D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1309548" y="5975548"/>
            <a:ext cx="800155" cy="800155"/>
          </a:xfrm>
          <a:prstGeom prst="ellipse">
            <a:avLst/>
          </a:prstGeom>
        </p:spPr>
      </p:pic>
    </p:spTree>
    <p:extLst>
      <p:ext uri="{BB962C8B-B14F-4D97-AF65-F5344CB8AC3E}">
        <p14:creationId xmlns:p14="http://schemas.microsoft.com/office/powerpoint/2010/main" val="2799555528"/>
      </p:ext>
    </p:extLst>
  </p:cSld>
  <p:clrMapOvr>
    <a:masterClrMapping/>
  </p:clrMapOvr>
  <mc:AlternateContent xmlns:mc="http://schemas.openxmlformats.org/markup-compatibility/2006" xmlns:p14="http://schemas.microsoft.com/office/powerpoint/2010/main">
    <mc:Choice Requires="p14">
      <p:transition spd="slow" p14:dur="2000" advTm="38632"/>
    </mc:Choice>
    <mc:Fallback xmlns="">
      <p:transition spd="slow" advTm="3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7C07-192D-0495-3ECD-2D690B2D4674}"/>
              </a:ext>
            </a:extLst>
          </p:cNvPr>
          <p:cNvSpPr>
            <a:spLocks noGrp="1"/>
          </p:cNvSpPr>
          <p:nvPr>
            <p:ph type="title"/>
          </p:nvPr>
        </p:nvSpPr>
        <p:spPr>
          <a:xfrm>
            <a:off x="1082675" y="817064"/>
            <a:ext cx="10026650" cy="1187676"/>
          </a:xfrm>
        </p:spPr>
        <p:txBody>
          <a:bodyPr>
            <a:norm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Samantha’s fitness results and smart goals</a:t>
            </a:r>
          </a:p>
        </p:txBody>
      </p:sp>
      <p:sp>
        <p:nvSpPr>
          <p:cNvPr id="3" name="Content Placeholder 2">
            <a:extLst>
              <a:ext uri="{FF2B5EF4-FFF2-40B4-BE49-F238E27FC236}">
                <a16:creationId xmlns:a16="http://schemas.microsoft.com/office/drawing/2014/main" id="{DEBAAE73-80A7-F0F7-3DC7-74CF05CC2D4A}"/>
              </a:ext>
            </a:extLst>
          </p:cNvPr>
          <p:cNvSpPr>
            <a:spLocks noGrp="1"/>
          </p:cNvSpPr>
          <p:nvPr>
            <p:ph idx="1"/>
          </p:nvPr>
        </p:nvSpPr>
        <p:spPr>
          <a:xfrm>
            <a:off x="1079500" y="2481943"/>
            <a:ext cx="6268357" cy="3287032"/>
          </a:xfrm>
        </p:spPr>
        <p:txBody>
          <a:bodyPr/>
          <a:lstStyle/>
          <a:p>
            <a:pPr algn="l"/>
            <a:r>
              <a:rPr lang="en-US"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35-year-old female</a:t>
            </a:r>
          </a:p>
          <a:p>
            <a:pPr algn="l"/>
            <a:r>
              <a:rPr lang="en-US"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Aerobic Fitness: average</a:t>
            </a:r>
          </a:p>
          <a:p>
            <a:pPr algn="l"/>
            <a:r>
              <a:rPr lang="en-US"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Muscular Strength: Push up test- good </a:t>
            </a:r>
          </a:p>
          <a:p>
            <a:pPr lvl="1"/>
            <a:r>
              <a:rPr lang="en-US" i="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Curl up test- good</a:t>
            </a:r>
          </a:p>
          <a:p>
            <a:pPr algn="l"/>
            <a:r>
              <a:rPr lang="en-US"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Flexibility: good</a:t>
            </a:r>
          </a:p>
          <a:p>
            <a:pPr algn="l"/>
            <a:r>
              <a:rPr lang="en-US"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Body Composition: healthy</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5AB52CD9-1F16-B12E-6BF1-5D0EFC102923}"/>
              </a:ext>
            </a:extLst>
          </p:cNvPr>
          <p:cNvSpPr txBox="1"/>
          <p:nvPr/>
        </p:nvSpPr>
        <p:spPr>
          <a:xfrm flipH="1">
            <a:off x="6444341" y="2481943"/>
            <a:ext cx="4844143" cy="2215991"/>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SMART Goals:</a:t>
            </a:r>
          </a:p>
          <a:p>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sz="2000" dirty="0">
                <a:effectLst/>
                <a:latin typeface="Calibri" panose="020F0502020204030204" pitchFamily="34" charset="0"/>
                <a:ea typeface="Aptos" panose="020B0004020202020204" pitchFamily="34" charset="0"/>
              </a:rPr>
              <a:t>To add 30 minutes of full body strength activity once weekly </a:t>
            </a:r>
          </a:p>
          <a:p>
            <a:r>
              <a:rPr lang="en-US" sz="2000" dirty="0">
                <a:latin typeface="Calibri" panose="020F0502020204030204" pitchFamily="34" charset="0"/>
                <a:ea typeface="Aptos" panose="020B0004020202020204" pitchFamily="34" charset="0"/>
              </a:rPr>
              <a:t>2.   </a:t>
            </a:r>
            <a:r>
              <a:rPr lang="en-US" sz="2000" dirty="0">
                <a:effectLst/>
                <a:latin typeface="Calibri" panose="020F0502020204030204" pitchFamily="34" charset="0"/>
                <a:ea typeface="Aptos" panose="020B0004020202020204" pitchFamily="34" charset="0"/>
              </a:rPr>
              <a:t>To add 15 minutes of core strength activity once a week</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7" name="Video 6">
            <a:hlinkClick r:id="" action="ppaction://media"/>
            <a:extLst>
              <a:ext uri="{FF2B5EF4-FFF2-40B4-BE49-F238E27FC236}">
                <a16:creationId xmlns:a16="http://schemas.microsoft.com/office/drawing/2014/main" id="{860D9CA7-B89C-F0DD-0AA6-391D0569EE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2340604"/>
      </p:ext>
    </p:extLst>
  </p:cSld>
  <p:clrMapOvr>
    <a:masterClrMapping/>
  </p:clrMapOvr>
  <mc:AlternateContent xmlns:mc="http://schemas.openxmlformats.org/markup-compatibility/2006" xmlns:p14="http://schemas.microsoft.com/office/powerpoint/2010/main">
    <mc:Choice Requires="p14">
      <p:transition spd="slow" p14:dur="2000" advTm="105667"/>
    </mc:Choice>
    <mc:Fallback xmlns="">
      <p:transition spd="slow" advTm="10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AAB1-7550-42FE-176C-335F7A3407DE}"/>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Physical Activity guidelines </a:t>
            </a:r>
          </a:p>
        </p:txBody>
      </p:sp>
      <p:sp>
        <p:nvSpPr>
          <p:cNvPr id="3" name="Content Placeholder 2">
            <a:extLst>
              <a:ext uri="{FF2B5EF4-FFF2-40B4-BE49-F238E27FC236}">
                <a16:creationId xmlns:a16="http://schemas.microsoft.com/office/drawing/2014/main" id="{26EE7078-F2D4-5917-7DB9-89DEEBB8DB9E}"/>
              </a:ext>
            </a:extLst>
          </p:cNvPr>
          <p:cNvSpPr>
            <a:spLocks noGrp="1"/>
          </p:cNvSpPr>
          <p:nvPr>
            <p:ph idx="1"/>
          </p:nvPr>
        </p:nvSpPr>
        <p:spPr>
          <a:xfrm>
            <a:off x="1079500" y="2601686"/>
            <a:ext cx="5658757" cy="3167289"/>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Samantha is meeting the minimum of 75 minutes of rigorous activity weekly.</a:t>
            </a:r>
          </a:p>
          <a:p>
            <a:r>
              <a:rPr lang="en-US" dirty="0">
                <a:latin typeface="Calibri" panose="020F0502020204030204" pitchFamily="34" charset="0"/>
                <a:ea typeface="Calibri" panose="020F0502020204030204" pitchFamily="34" charset="0"/>
                <a:cs typeface="Calibri" panose="020F0502020204030204" pitchFamily="34" charset="0"/>
              </a:rPr>
              <a:t>Samantha is not meeting the guidelines recommending at least two days of muscle strengthening activities weekly.</a:t>
            </a:r>
          </a:p>
        </p:txBody>
      </p:sp>
      <p:pic>
        <p:nvPicPr>
          <p:cNvPr id="2050" name="Picture 2" descr="Free Weights: A Beginner's Guide | SELF">
            <a:extLst>
              <a:ext uri="{FF2B5EF4-FFF2-40B4-BE49-F238E27FC236}">
                <a16:creationId xmlns:a16="http://schemas.microsoft.com/office/drawing/2014/main" id="{337535CD-45EF-B9A0-1DD6-11413357E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5086" y="2313214"/>
            <a:ext cx="4167414" cy="2231571"/>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E6C54656-2CFD-5D9B-71A0-5C052E126C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3458717"/>
      </p:ext>
    </p:extLst>
  </p:cSld>
  <p:clrMapOvr>
    <a:masterClrMapping/>
  </p:clrMapOvr>
  <mc:AlternateContent xmlns:mc="http://schemas.openxmlformats.org/markup-compatibility/2006" xmlns:p14="http://schemas.microsoft.com/office/powerpoint/2010/main">
    <mc:Choice Requires="p14">
      <p:transition spd="slow" p14:dur="2000" advTm="35162"/>
    </mc:Choice>
    <mc:Fallback xmlns="">
      <p:transition spd="slow" advTm="3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D3C5-502E-6E39-4782-E99FE11464D1}"/>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FITT- VP principles </a:t>
            </a:r>
          </a:p>
        </p:txBody>
      </p:sp>
      <p:sp>
        <p:nvSpPr>
          <p:cNvPr id="3" name="Content Placeholder 2">
            <a:extLst>
              <a:ext uri="{FF2B5EF4-FFF2-40B4-BE49-F238E27FC236}">
                <a16:creationId xmlns:a16="http://schemas.microsoft.com/office/drawing/2014/main" id="{36ED6BDD-2826-932F-D790-FCFC5AC3B3F6}"/>
              </a:ext>
            </a:extLst>
          </p:cNvPr>
          <p:cNvSpPr>
            <a:spLocks noGrp="1"/>
          </p:cNvSpPr>
          <p:nvPr>
            <p:ph idx="1"/>
          </p:nvPr>
        </p:nvSpPr>
        <p:spPr/>
        <p:txBody>
          <a:bodyPr>
            <a:normAutofit fontScale="92500" lnSpcReduction="20000"/>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F</a:t>
            </a:r>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requency- Peloton workouts on M,W,F</a:t>
            </a:r>
          </a:p>
          <a:p>
            <a:pPr lvl="1"/>
            <a:r>
              <a:rPr lang="en-US" i="0" dirty="0">
                <a:solidFill>
                  <a:schemeClr val="tx1"/>
                </a:solidFill>
                <a:latin typeface="Calibri" panose="020F0502020204030204" pitchFamily="34" charset="0"/>
                <a:ea typeface="Calibri" panose="020F0502020204030204" pitchFamily="34" charset="0"/>
                <a:cs typeface="Calibri" panose="020F0502020204030204" pitchFamily="34" charset="0"/>
              </a:rPr>
              <a:t>	            Strength Training on T,W</a:t>
            </a:r>
            <a:endPar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ntensity- Vigorous cycling activity on the peloton</a:t>
            </a:r>
          </a:p>
          <a:p>
            <a:pPr lvl="1"/>
            <a:r>
              <a:rPr lang="en-US" i="0" dirty="0">
                <a:solidFill>
                  <a:schemeClr val="tx1"/>
                </a:solidFill>
                <a:latin typeface="Calibri" panose="020F0502020204030204" pitchFamily="34" charset="0"/>
                <a:ea typeface="Calibri" panose="020F0502020204030204" pitchFamily="34" charset="0"/>
                <a:cs typeface="Calibri" panose="020F0502020204030204" pitchFamily="34" charset="0"/>
              </a:rPr>
              <a:t>	         Moderate intensity strength training </a:t>
            </a:r>
            <a:endPar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ime- 25-minute peloton rides</a:t>
            </a:r>
          </a:p>
          <a:p>
            <a:pPr lvl="1"/>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30-minute strength training and 15 minutes core strength training</a:t>
            </a:r>
          </a:p>
          <a:p>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Type- Peloton cycling, planks, lunges, squats, </a:t>
            </a:r>
            <a:r>
              <a:rPr lang="en-US"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tricep</a:t>
            </a:r>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dips, side planks, bodyweight squats</a:t>
            </a:r>
          </a:p>
          <a:p>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Volume- 75 minutes vigorous aerobic exercise</a:t>
            </a:r>
          </a:p>
          <a:p>
            <a:pPr lvl="1"/>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45 minutes strength training </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a:t>
            </a:r>
            <a:r>
              <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rogression- will assess results after 3 months using push up/curl up test</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Video 4">
            <a:hlinkClick r:id="" action="ppaction://media"/>
            <a:extLst>
              <a:ext uri="{FF2B5EF4-FFF2-40B4-BE49-F238E27FC236}">
                <a16:creationId xmlns:a16="http://schemas.microsoft.com/office/drawing/2014/main" id="{57E2AD65-9445-C405-5653-108389A634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9900927"/>
      </p:ext>
    </p:extLst>
  </p:cSld>
  <p:clrMapOvr>
    <a:masterClrMapping/>
  </p:clrMapOvr>
  <mc:AlternateContent xmlns:mc="http://schemas.openxmlformats.org/markup-compatibility/2006" xmlns:p14="http://schemas.microsoft.com/office/powerpoint/2010/main">
    <mc:Choice Requires="p14">
      <p:transition spd="slow" p14:dur="2000" advTm="65320"/>
    </mc:Choice>
    <mc:Fallback xmlns="">
      <p:transition spd="slow" advTm="6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3294-8D2A-89F1-68CB-DDA02DB7A9F9}"/>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Samantha’s exercise prescription</a:t>
            </a:r>
          </a:p>
        </p:txBody>
      </p:sp>
      <p:pic>
        <p:nvPicPr>
          <p:cNvPr id="4" name="table">
            <a:extLst>
              <a:ext uri="{FF2B5EF4-FFF2-40B4-BE49-F238E27FC236}">
                <a16:creationId xmlns:a16="http://schemas.microsoft.com/office/drawing/2014/main" id="{0235E414-8A6B-E72E-5481-372648B0B3CA}"/>
              </a:ext>
            </a:extLst>
          </p:cNvPr>
          <p:cNvPicPr>
            <a:picLocks noGrp="1" noChangeAspect="1"/>
          </p:cNvPicPr>
          <p:nvPr>
            <p:ph idx="1"/>
          </p:nvPr>
        </p:nvPicPr>
        <p:blipFill>
          <a:blip r:embed="rId5"/>
          <a:stretch>
            <a:fillRect/>
          </a:stretch>
        </p:blipFill>
        <p:spPr>
          <a:xfrm>
            <a:off x="1306285" y="2064018"/>
            <a:ext cx="9198429" cy="3624126"/>
          </a:xfrm>
          <a:prstGeom prst="rect">
            <a:avLst/>
          </a:prstGeom>
        </p:spPr>
      </p:pic>
      <p:sp>
        <p:nvSpPr>
          <p:cNvPr id="5" name="TextBox 4">
            <a:extLst>
              <a:ext uri="{FF2B5EF4-FFF2-40B4-BE49-F238E27FC236}">
                <a16:creationId xmlns:a16="http://schemas.microsoft.com/office/drawing/2014/main" id="{050756BD-2A3E-FE32-6820-FB2E4325A962}"/>
              </a:ext>
            </a:extLst>
          </p:cNvPr>
          <p:cNvSpPr txBox="1"/>
          <p:nvPr/>
        </p:nvSpPr>
        <p:spPr>
          <a:xfrm>
            <a:off x="4495800" y="3113315"/>
            <a:ext cx="990600" cy="1200329"/>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25 minutes of peloton</a:t>
            </a:r>
          </a:p>
        </p:txBody>
      </p:sp>
      <p:sp>
        <p:nvSpPr>
          <p:cNvPr id="7" name="TextBox 6">
            <a:extLst>
              <a:ext uri="{FF2B5EF4-FFF2-40B4-BE49-F238E27FC236}">
                <a16:creationId xmlns:a16="http://schemas.microsoft.com/office/drawing/2014/main" id="{F94182E7-707F-CDB4-B1EB-5C9080CEB3ED}"/>
              </a:ext>
            </a:extLst>
          </p:cNvPr>
          <p:cNvSpPr txBox="1"/>
          <p:nvPr/>
        </p:nvSpPr>
        <p:spPr>
          <a:xfrm>
            <a:off x="6368143" y="3113315"/>
            <a:ext cx="1186543" cy="923330"/>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25 minutes of peloton </a:t>
            </a:r>
          </a:p>
        </p:txBody>
      </p:sp>
      <p:sp>
        <p:nvSpPr>
          <p:cNvPr id="8" name="TextBox 7">
            <a:extLst>
              <a:ext uri="{FF2B5EF4-FFF2-40B4-BE49-F238E27FC236}">
                <a16:creationId xmlns:a16="http://schemas.microsoft.com/office/drawing/2014/main" id="{871AA75F-D245-C510-F3BC-5E9F233E246E}"/>
              </a:ext>
            </a:extLst>
          </p:cNvPr>
          <p:cNvSpPr txBox="1"/>
          <p:nvPr/>
        </p:nvSpPr>
        <p:spPr>
          <a:xfrm>
            <a:off x="8708572" y="3113314"/>
            <a:ext cx="990600" cy="1200329"/>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25 minutes of peloton</a:t>
            </a:r>
          </a:p>
        </p:txBody>
      </p:sp>
      <p:sp>
        <p:nvSpPr>
          <p:cNvPr id="9" name="TextBox 8">
            <a:extLst>
              <a:ext uri="{FF2B5EF4-FFF2-40B4-BE49-F238E27FC236}">
                <a16:creationId xmlns:a16="http://schemas.microsoft.com/office/drawing/2014/main" id="{C464CA38-1B39-EC80-3BF8-E33C443BE5FE}"/>
              </a:ext>
            </a:extLst>
          </p:cNvPr>
          <p:cNvSpPr txBox="1"/>
          <p:nvPr/>
        </p:nvSpPr>
        <p:spPr>
          <a:xfrm>
            <a:off x="5486400" y="4397830"/>
            <a:ext cx="990600" cy="1200329"/>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30 minutes strength training </a:t>
            </a:r>
          </a:p>
        </p:txBody>
      </p:sp>
      <p:sp>
        <p:nvSpPr>
          <p:cNvPr id="10" name="TextBox 9">
            <a:extLst>
              <a:ext uri="{FF2B5EF4-FFF2-40B4-BE49-F238E27FC236}">
                <a16:creationId xmlns:a16="http://schemas.microsoft.com/office/drawing/2014/main" id="{D1AB626C-6B43-E0C4-25EF-BCD0FB9E04F7}"/>
              </a:ext>
            </a:extLst>
          </p:cNvPr>
          <p:cNvSpPr txBox="1"/>
          <p:nvPr/>
        </p:nvSpPr>
        <p:spPr>
          <a:xfrm>
            <a:off x="6368143" y="4397829"/>
            <a:ext cx="1273629" cy="1200329"/>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15 minutes core strength activity</a:t>
            </a:r>
          </a:p>
        </p:txBody>
      </p:sp>
      <p:pic>
        <p:nvPicPr>
          <p:cNvPr id="6" name="Video 5">
            <a:hlinkClick r:id="" action="ppaction://media"/>
            <a:extLst>
              <a:ext uri="{FF2B5EF4-FFF2-40B4-BE49-F238E27FC236}">
                <a16:creationId xmlns:a16="http://schemas.microsoft.com/office/drawing/2014/main" id="{28A9C936-FB31-A61D-F3AA-F229EAFA8C1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0945470"/>
      </p:ext>
    </p:extLst>
  </p:cSld>
  <p:clrMapOvr>
    <a:masterClrMapping/>
  </p:clrMapOvr>
  <mc:AlternateContent xmlns:mc="http://schemas.openxmlformats.org/markup-compatibility/2006" xmlns:p14="http://schemas.microsoft.com/office/powerpoint/2010/main">
    <mc:Choice Requires="p14">
      <p:transition spd="slow" p14:dur="2000" advTm="79506"/>
    </mc:Choice>
    <mc:Fallback xmlns="">
      <p:transition spd="slow" advTm="7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AA38-F5BA-6FBC-7B49-D05B60B162F6}"/>
              </a:ext>
            </a:extLst>
          </p:cNvPr>
          <p:cNvSpPr>
            <a:spLocks noGrp="1"/>
          </p:cNvSpPr>
          <p:nvPr>
            <p:ph type="title"/>
          </p:nvPr>
        </p:nvSpPr>
        <p:spPr>
          <a:xfrm>
            <a:off x="1082675" y="1011238"/>
            <a:ext cx="10026650" cy="655637"/>
          </a:xfrm>
        </p:spPr>
        <p:txBody>
          <a:bodyPr>
            <a:norm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Progression principle</a:t>
            </a:r>
          </a:p>
        </p:txBody>
      </p:sp>
      <p:sp>
        <p:nvSpPr>
          <p:cNvPr id="3" name="Content Placeholder 2">
            <a:extLst>
              <a:ext uri="{FF2B5EF4-FFF2-40B4-BE49-F238E27FC236}">
                <a16:creationId xmlns:a16="http://schemas.microsoft.com/office/drawing/2014/main" id="{D4587B40-7603-9EF9-DB01-9EE4D9601C87}"/>
              </a:ext>
            </a:extLst>
          </p:cNvPr>
          <p:cNvSpPr>
            <a:spLocks noGrp="1"/>
          </p:cNvSpPr>
          <p:nvPr>
            <p:ph idx="1"/>
          </p:nvPr>
        </p:nvSpPr>
        <p:spPr>
          <a:xfrm>
            <a:off x="2237014" y="2505301"/>
            <a:ext cx="7717972" cy="3580946"/>
          </a:xfrm>
        </p:spPr>
        <p:txBody>
          <a:bodyPr>
            <a:normAutofit/>
          </a:bodyPr>
          <a:lstStyle/>
          <a:p>
            <a:pPr marL="0" indent="0" algn="ctr">
              <a:buNone/>
            </a:pPr>
            <a:r>
              <a:rPr lang="en-US" sz="24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principle of progression says that as your body adapts to your fitness routine you have to challenge yourself to keep seeing progress. That challenge could be a variety of things, from increasing your time, intensity, weight, sets, reps, or more” (</a:t>
            </a:r>
            <a:r>
              <a:rPr lang="en-US" sz="24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Bueckert</a:t>
            </a:r>
            <a:r>
              <a:rPr lang="en-US" sz="24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2021, para. 4).</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Video 4">
            <a:hlinkClick r:id="" action="ppaction://media"/>
            <a:extLst>
              <a:ext uri="{FF2B5EF4-FFF2-40B4-BE49-F238E27FC236}">
                <a16:creationId xmlns:a16="http://schemas.microsoft.com/office/drawing/2014/main" id="{DBF7565E-3E8D-0E78-949F-21515672BC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0049206"/>
      </p:ext>
    </p:extLst>
  </p:cSld>
  <p:clrMapOvr>
    <a:masterClrMapping/>
  </p:clrMapOvr>
  <mc:AlternateContent xmlns:mc="http://schemas.openxmlformats.org/markup-compatibility/2006" xmlns:p14="http://schemas.microsoft.com/office/powerpoint/2010/main">
    <mc:Choice Requires="p14">
      <p:transition spd="slow" p14:dur="2000" advTm="77726"/>
    </mc:Choice>
    <mc:Fallback xmlns="">
      <p:transition spd="slow" advTm="7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7C00-C49F-20B4-78D9-95EB67C87DDA}"/>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conclusions</a:t>
            </a:r>
          </a:p>
        </p:txBody>
      </p:sp>
      <p:sp>
        <p:nvSpPr>
          <p:cNvPr id="3" name="Content Placeholder 2">
            <a:extLst>
              <a:ext uri="{FF2B5EF4-FFF2-40B4-BE49-F238E27FC236}">
                <a16:creationId xmlns:a16="http://schemas.microsoft.com/office/drawing/2014/main" id="{7F23146C-471B-65BD-CECB-B00C14334213}"/>
              </a:ext>
            </a:extLst>
          </p:cNvPr>
          <p:cNvSpPr>
            <a:spLocks noGrp="1"/>
          </p:cNvSpPr>
          <p:nvPr>
            <p:ph idx="1"/>
          </p:nvPr>
        </p:nvSpPr>
        <p:spPr>
          <a:xfrm>
            <a:off x="1079500" y="1926771"/>
            <a:ext cx="5016500" cy="3842204"/>
          </a:xfrm>
        </p:spPr>
        <p:txBody>
          <a:bodyPr/>
          <a:lstStyle/>
          <a:p>
            <a:pPr marL="0" indent="0">
              <a:buNone/>
            </a:pPr>
            <a:endParaRPr lang="en-US" dirty="0"/>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I want Samantha to feel:</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Empowered </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Less Stressed</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Physically more fit</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Mentally strong</a:t>
            </a:r>
          </a:p>
        </p:txBody>
      </p:sp>
      <p:pic>
        <p:nvPicPr>
          <p:cNvPr id="3074" name="Picture 2" descr="Mental Clarity: 7 Tips for Staying Focused and Sharp: Gaia Herbs®">
            <a:extLst>
              <a:ext uri="{FF2B5EF4-FFF2-40B4-BE49-F238E27FC236}">
                <a16:creationId xmlns:a16="http://schemas.microsoft.com/office/drawing/2014/main" id="{32D3D6CB-5C77-C62F-CDFB-7B4C284C3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825" y="2345873"/>
            <a:ext cx="4861298" cy="2556102"/>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16CF071D-8B99-539C-6B22-E56A97DB8A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7799017"/>
      </p:ext>
    </p:extLst>
  </p:cSld>
  <p:clrMapOvr>
    <a:masterClrMapping/>
  </p:clrMapOvr>
  <mc:AlternateContent xmlns:mc="http://schemas.openxmlformats.org/markup-compatibility/2006" xmlns:p14="http://schemas.microsoft.com/office/powerpoint/2010/main">
    <mc:Choice Requires="p14">
      <p:transition spd="slow" p14:dur="2000" advTm="45313"/>
    </mc:Choice>
    <mc:Fallback xmlns="">
      <p:transition spd="slow" advTm="4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709AE-1A47-6459-AAF7-699CB055E946}"/>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References </a:t>
            </a:r>
          </a:p>
        </p:txBody>
      </p:sp>
      <p:sp>
        <p:nvSpPr>
          <p:cNvPr id="3" name="Content Placeholder 2">
            <a:extLst>
              <a:ext uri="{FF2B5EF4-FFF2-40B4-BE49-F238E27FC236}">
                <a16:creationId xmlns:a16="http://schemas.microsoft.com/office/drawing/2014/main" id="{D51E7DFB-AB5A-7EEF-EEAB-F905959D74DD}"/>
              </a:ext>
            </a:extLst>
          </p:cNvPr>
          <p:cNvSpPr>
            <a:spLocks noGrp="1"/>
          </p:cNvSpPr>
          <p:nvPr>
            <p:ph idx="1"/>
          </p:nvPr>
        </p:nvSpPr>
        <p:spPr>
          <a:xfrm>
            <a:off x="1177471" y="1790700"/>
            <a:ext cx="10026650" cy="3978275"/>
          </a:xfrm>
        </p:spPr>
        <p:txBody>
          <a:bodyPr/>
          <a:lstStyle/>
          <a:p>
            <a:pPr marL="0" indent="-457200">
              <a:buNone/>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U.S Department of Health and Human Services (2018). </a:t>
            </a:r>
            <a:r>
              <a:rPr lang="en-US" sz="18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Physical Activity Guidelines for Americans, 2</a:t>
            </a:r>
            <a:r>
              <a:rPr lang="en-US" sz="1800" i="1" baseline="30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nd</a:t>
            </a:r>
            <a:endParaRPr lang="en-US" sz="180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457200">
              <a:buNone/>
            </a:pP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edition</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Retrieved February 8, 2024, from https://health.gov/sites/default/files/2019-</a:t>
            </a:r>
          </a:p>
          <a:p>
            <a:pPr marL="0" indent="-457200">
              <a:buNone/>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09/Physical_Activity_Guidelines_2nd_edition.pdf</a:t>
            </a:r>
          </a:p>
          <a:p>
            <a:pPr marL="0" indent="0" algn="l">
              <a:buNone/>
            </a:pP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Bueckert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S. (2021). Sunny Health &amp; Fitness. </a:t>
            </a:r>
            <a:r>
              <a:rPr lang="en-US" sz="18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is the Principle of Progression in Weight</a:t>
            </a:r>
          </a:p>
          <a:p>
            <a:pPr marL="0" indent="0" algn="l">
              <a:buNone/>
            </a:pP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Training &amp; Conditioning?.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https://sunnyhealthfitness.com/blogs/health-</a:t>
            </a:r>
          </a:p>
          <a:p>
            <a:pPr marL="0" indent="0" algn="l">
              <a:buNone/>
            </a:pP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wellness/progression-principle-weight-training-conditioning </a:t>
            </a:r>
          </a:p>
          <a:p>
            <a:pPr marL="0" indent="0">
              <a:buNone/>
            </a:pPr>
            <a:endParaRPr lang="en-US" dirty="0"/>
          </a:p>
        </p:txBody>
      </p:sp>
      <p:pic>
        <p:nvPicPr>
          <p:cNvPr id="5" name="Video 4">
            <a:hlinkClick r:id="" action="ppaction://media"/>
            <a:extLst>
              <a:ext uri="{FF2B5EF4-FFF2-40B4-BE49-F238E27FC236}">
                <a16:creationId xmlns:a16="http://schemas.microsoft.com/office/drawing/2014/main" id="{91A15AA9-8FC6-86E4-1892-3957E1C27D6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906246"/>
      </p:ext>
    </p:extLst>
  </p:cSld>
  <p:clrMapOvr>
    <a:masterClrMapping/>
  </p:clrMapOvr>
  <mc:AlternateContent xmlns:mc="http://schemas.openxmlformats.org/markup-compatibility/2006" xmlns:p14="http://schemas.microsoft.com/office/powerpoint/2010/main">
    <mc:Choice Requires="p14">
      <p:transition spd="slow" p14:dur="2000" advTm="13303"/>
    </mc:Choice>
    <mc:Fallback xmlns="">
      <p:transition spd="slow" advTm="1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Leaf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TotalTime>
  <Words>1542</Words>
  <Application>Microsoft Office PowerPoint</Application>
  <PresentationFormat>Widescreen</PresentationFormat>
  <Paragraphs>65</Paragraphs>
  <Slides>8</Slides>
  <Notes>8</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Arial</vt:lpstr>
      <vt:lpstr>Avenir Next LT Pro Light</vt:lpstr>
      <vt:lpstr>Calibri</vt:lpstr>
      <vt:lpstr>Roboto Condensed</vt:lpstr>
      <vt:lpstr>Rockwell Nova Light</vt:lpstr>
      <vt:lpstr>Wingdings</vt:lpstr>
      <vt:lpstr>LeafVTI</vt:lpstr>
      <vt:lpstr>Unit 8 Assignment   Sabrina Naves Purdue University Global EF 310 Dr. Dorette Nysewander March 23, 2024 </vt:lpstr>
      <vt:lpstr>Samantha’s fitness results and smart goals</vt:lpstr>
      <vt:lpstr>Physical Activity guidelines </vt:lpstr>
      <vt:lpstr>FITT- VP principles </vt:lpstr>
      <vt:lpstr>Samantha’s exercise prescription</vt:lpstr>
      <vt:lpstr>Progression principle</vt:lpstr>
      <vt:lpstr>conclusions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Naves</dc:creator>
  <cp:lastModifiedBy>Sabrina Naves</cp:lastModifiedBy>
  <cp:revision>60</cp:revision>
  <dcterms:created xsi:type="dcterms:W3CDTF">2024-03-23T13:36:13Z</dcterms:created>
  <dcterms:modified xsi:type="dcterms:W3CDTF">2024-03-24T14:24:34Z</dcterms:modified>
</cp:coreProperties>
</file>